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277" r:id="rId5"/>
    <p:sldId id="265" r:id="rId6"/>
    <p:sldId id="266" r:id="rId7"/>
    <p:sldId id="270" r:id="rId8"/>
    <p:sldId id="271" r:id="rId9"/>
    <p:sldId id="269" r:id="rId10"/>
    <p:sldId id="268" r:id="rId11"/>
    <p:sldId id="272" r:id="rId12"/>
    <p:sldId id="278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List1!$N$1</c:f>
              <c:strCache>
                <c:ptCount val="1"/>
                <c:pt idx="0">
                  <c:v>UK PM1</c:v>
                </c:pt>
              </c:strCache>
            </c:strRef>
          </c:tx>
          <c:invertIfNegative val="0"/>
          <c:cat>
            <c:strRef>
              <c:f>List1!$A$2:$A$29</c:f>
              <c:strCache>
                <c:ptCount val="28"/>
                <c:pt idx="0">
                  <c:v>LAG 5 </c:v>
                </c:pt>
                <c:pt idx="1">
                  <c:v>LAG Adrion</c:v>
                </c:pt>
                <c:pt idx="2">
                  <c:v>LAG Baranja</c:v>
                </c:pt>
                <c:pt idx="3">
                  <c:v>LAG Bilogora Papuk</c:v>
                </c:pt>
                <c:pt idx="4">
                  <c:v>LAG Bosutski niz</c:v>
                </c:pt>
                <c:pt idx="5">
                  <c:v>LAG Cetinska Krajina</c:v>
                </c:pt>
                <c:pt idx="6">
                  <c:v>LAG Frankopan</c:v>
                </c:pt>
                <c:pt idx="7">
                  <c:v>LAG Istočna Istra</c:v>
                </c:pt>
                <c:pt idx="8">
                  <c:v>LAG Izvor</c:v>
                </c:pt>
                <c:pt idx="9">
                  <c:v>LAG Karašica</c:v>
                </c:pt>
                <c:pt idx="10">
                  <c:v>LAG Krka</c:v>
                </c:pt>
                <c:pt idx="11">
                  <c:v>LAG Laura</c:v>
                </c:pt>
                <c:pt idx="12">
                  <c:v>LAG Međimurski doli i bregi</c:v>
                </c:pt>
                <c:pt idx="13">
                  <c:v>LAG Moslavina</c:v>
                </c:pt>
                <c:pt idx="14">
                  <c:v>LAG Papuk </c:v>
                </c:pt>
                <c:pt idx="15">
                  <c:v>LAG Papuk-Krndija</c:v>
                </c:pt>
                <c:pt idx="16">
                  <c:v>LAG Podravina</c:v>
                </c:pt>
                <c:pt idx="17">
                  <c:v>LAG Posavina</c:v>
                </c:pt>
                <c:pt idx="18">
                  <c:v>LAG Središnja Istra</c:v>
                </c:pt>
                <c:pt idx="19">
                  <c:v>LAG Srijem</c:v>
                </c:pt>
                <c:pt idx="20">
                  <c:v>LAG Škoji</c:v>
                </c:pt>
                <c:pt idx="21">
                  <c:v>LAG Šumanovci</c:v>
                </c:pt>
                <c:pt idx="22">
                  <c:v>LAG Una</c:v>
                </c:pt>
                <c:pt idx="23">
                  <c:v>LAG Vallis Colapis</c:v>
                </c:pt>
                <c:pt idx="24">
                  <c:v>LAG Vinodol</c:v>
                </c:pt>
                <c:pt idx="25">
                  <c:v>LAG Zapadna Slavonija</c:v>
                </c:pt>
                <c:pt idx="26">
                  <c:v>LAG Zeleni Trokut</c:v>
                </c:pt>
                <c:pt idx="27">
                  <c:v>LAG Zrinska Gora-Turopolje</c:v>
                </c:pt>
              </c:strCache>
            </c:strRef>
          </c:cat>
          <c:val>
            <c:numRef>
              <c:f>List1!$N$2:$N$29</c:f>
              <c:numCache>
                <c:formatCode>#,##0.00</c:formatCode>
                <c:ptCount val="28"/>
                <c:pt idx="0">
                  <c:v>126767.47</c:v>
                </c:pt>
                <c:pt idx="1">
                  <c:v>200803.65</c:v>
                </c:pt>
                <c:pt idx="2">
                  <c:v>198855.75</c:v>
                </c:pt>
                <c:pt idx="3">
                  <c:v>183345.68</c:v>
                </c:pt>
                <c:pt idx="4">
                  <c:v>130386.05</c:v>
                </c:pt>
                <c:pt idx="5">
                  <c:v>75025.440000000002</c:v>
                </c:pt>
                <c:pt idx="6">
                  <c:v>186527.87</c:v>
                </c:pt>
                <c:pt idx="7">
                  <c:v>199575.49</c:v>
                </c:pt>
                <c:pt idx="8">
                  <c:v>21182.079999999998</c:v>
                </c:pt>
                <c:pt idx="9">
                  <c:v>202141.02999999997</c:v>
                </c:pt>
                <c:pt idx="10">
                  <c:v>18230.23</c:v>
                </c:pt>
                <c:pt idx="11">
                  <c:v>219759.23162000001</c:v>
                </c:pt>
                <c:pt idx="12">
                  <c:v>61392.600000000006</c:v>
                </c:pt>
                <c:pt idx="13">
                  <c:v>112844.81</c:v>
                </c:pt>
                <c:pt idx="14">
                  <c:v>68390.69</c:v>
                </c:pt>
                <c:pt idx="15">
                  <c:v>114646.36</c:v>
                </c:pt>
                <c:pt idx="16">
                  <c:v>199792.08</c:v>
                </c:pt>
                <c:pt idx="17">
                  <c:v>199755.19</c:v>
                </c:pt>
                <c:pt idx="18">
                  <c:v>194826.06</c:v>
                </c:pt>
                <c:pt idx="19">
                  <c:v>182637.86</c:v>
                </c:pt>
                <c:pt idx="20">
                  <c:v>175385.29</c:v>
                </c:pt>
                <c:pt idx="21">
                  <c:v>11346.8</c:v>
                </c:pt>
                <c:pt idx="22">
                  <c:v>76066</c:v>
                </c:pt>
                <c:pt idx="23">
                  <c:v>199707.05099999998</c:v>
                </c:pt>
                <c:pt idx="24">
                  <c:v>182504.72999999998</c:v>
                </c:pt>
                <c:pt idx="25">
                  <c:v>200137.82</c:v>
                </c:pt>
                <c:pt idx="26">
                  <c:v>131223.41</c:v>
                </c:pt>
                <c:pt idx="27">
                  <c:v>144350.54999999999</c:v>
                </c:pt>
              </c:numCache>
            </c:numRef>
          </c:val>
        </c:ser>
        <c:ser>
          <c:idx val="1"/>
          <c:order val="1"/>
          <c:tx>
            <c:strRef>
              <c:f>List1!$O$1</c:f>
              <c:strCache>
                <c:ptCount val="1"/>
                <c:pt idx="0">
                  <c:v>UK PM2</c:v>
                </c:pt>
              </c:strCache>
            </c:strRef>
          </c:tx>
          <c:invertIfNegative val="0"/>
          <c:cat>
            <c:strRef>
              <c:f>List1!$A$2:$A$29</c:f>
              <c:strCache>
                <c:ptCount val="28"/>
                <c:pt idx="0">
                  <c:v>LAG 5 </c:v>
                </c:pt>
                <c:pt idx="1">
                  <c:v>LAG Adrion</c:v>
                </c:pt>
                <c:pt idx="2">
                  <c:v>LAG Baranja</c:v>
                </c:pt>
                <c:pt idx="3">
                  <c:v>LAG Bilogora Papuk</c:v>
                </c:pt>
                <c:pt idx="4">
                  <c:v>LAG Bosutski niz</c:v>
                </c:pt>
                <c:pt idx="5">
                  <c:v>LAG Cetinska Krajina</c:v>
                </c:pt>
                <c:pt idx="6">
                  <c:v>LAG Frankopan</c:v>
                </c:pt>
                <c:pt idx="7">
                  <c:v>LAG Istočna Istra</c:v>
                </c:pt>
                <c:pt idx="8">
                  <c:v>LAG Izvor</c:v>
                </c:pt>
                <c:pt idx="9">
                  <c:v>LAG Karašica</c:v>
                </c:pt>
                <c:pt idx="10">
                  <c:v>LAG Krka</c:v>
                </c:pt>
                <c:pt idx="11">
                  <c:v>LAG Laura</c:v>
                </c:pt>
                <c:pt idx="12">
                  <c:v>LAG Međimurski doli i bregi</c:v>
                </c:pt>
                <c:pt idx="13">
                  <c:v>LAG Moslavina</c:v>
                </c:pt>
                <c:pt idx="14">
                  <c:v>LAG Papuk </c:v>
                </c:pt>
                <c:pt idx="15">
                  <c:v>LAG Papuk-Krndija</c:v>
                </c:pt>
                <c:pt idx="16">
                  <c:v>LAG Podravina</c:v>
                </c:pt>
                <c:pt idx="17">
                  <c:v>LAG Posavina</c:v>
                </c:pt>
                <c:pt idx="18">
                  <c:v>LAG Središnja Istra</c:v>
                </c:pt>
                <c:pt idx="19">
                  <c:v>LAG Srijem</c:v>
                </c:pt>
                <c:pt idx="20">
                  <c:v>LAG Škoji</c:v>
                </c:pt>
                <c:pt idx="21">
                  <c:v>LAG Šumanovci</c:v>
                </c:pt>
                <c:pt idx="22">
                  <c:v>LAG Una</c:v>
                </c:pt>
                <c:pt idx="23">
                  <c:v>LAG Vallis Colapis</c:v>
                </c:pt>
                <c:pt idx="24">
                  <c:v>LAG Vinodol</c:v>
                </c:pt>
                <c:pt idx="25">
                  <c:v>LAG Zapadna Slavonija</c:v>
                </c:pt>
                <c:pt idx="26">
                  <c:v>LAG Zeleni Trokut</c:v>
                </c:pt>
                <c:pt idx="27">
                  <c:v>LAG Zrinska Gora-Turopolje</c:v>
                </c:pt>
              </c:strCache>
            </c:strRef>
          </c:cat>
          <c:val>
            <c:numRef>
              <c:f>List1!$O$2:$O$29</c:f>
              <c:numCache>
                <c:formatCode>#,##0.00</c:formatCode>
                <c:ptCount val="28"/>
                <c:pt idx="0">
                  <c:v>91518.36</c:v>
                </c:pt>
                <c:pt idx="1">
                  <c:v>176098.43000000002</c:v>
                </c:pt>
                <c:pt idx="2">
                  <c:v>215385.66999999998</c:v>
                </c:pt>
                <c:pt idx="3">
                  <c:v>120513.23000000001</c:v>
                </c:pt>
                <c:pt idx="4">
                  <c:v>85479.51</c:v>
                </c:pt>
                <c:pt idx="5">
                  <c:v>78159.03</c:v>
                </c:pt>
                <c:pt idx="6">
                  <c:v>134168.90000000002</c:v>
                </c:pt>
                <c:pt idx="7">
                  <c:v>169600.61</c:v>
                </c:pt>
                <c:pt idx="8">
                  <c:v>115328.97</c:v>
                </c:pt>
                <c:pt idx="9">
                  <c:v>115386.62</c:v>
                </c:pt>
                <c:pt idx="10">
                  <c:v>10164.6</c:v>
                </c:pt>
                <c:pt idx="11">
                  <c:v>263450.83</c:v>
                </c:pt>
                <c:pt idx="12">
                  <c:v>79872.94</c:v>
                </c:pt>
                <c:pt idx="13">
                  <c:v>133098.75</c:v>
                </c:pt>
                <c:pt idx="14">
                  <c:v>90569.82</c:v>
                </c:pt>
                <c:pt idx="15">
                  <c:v>101681.86</c:v>
                </c:pt>
                <c:pt idx="16">
                  <c:v>127733.37999999999</c:v>
                </c:pt>
                <c:pt idx="17">
                  <c:v>171084.73</c:v>
                </c:pt>
                <c:pt idx="18">
                  <c:v>194754.85</c:v>
                </c:pt>
                <c:pt idx="19">
                  <c:v>174893.18</c:v>
                </c:pt>
                <c:pt idx="20">
                  <c:v>120332.81</c:v>
                </c:pt>
                <c:pt idx="21">
                  <c:v>54238.26</c:v>
                </c:pt>
                <c:pt idx="22">
                  <c:v>54524.42</c:v>
                </c:pt>
                <c:pt idx="23">
                  <c:v>249184.47</c:v>
                </c:pt>
                <c:pt idx="24">
                  <c:v>204785.97</c:v>
                </c:pt>
                <c:pt idx="25">
                  <c:v>151023.24</c:v>
                </c:pt>
                <c:pt idx="26">
                  <c:v>141435.96000000002</c:v>
                </c:pt>
                <c:pt idx="27">
                  <c:v>98906.7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273280"/>
        <c:axId val="24274816"/>
      </c:barChart>
      <c:catAx>
        <c:axId val="24273280"/>
        <c:scaling>
          <c:orientation val="minMax"/>
        </c:scaling>
        <c:delete val="0"/>
        <c:axPos val="b"/>
        <c:majorTickMark val="out"/>
        <c:minorTickMark val="none"/>
        <c:tickLblPos val="nextTo"/>
        <c:crossAx val="24274816"/>
        <c:crosses val="autoZero"/>
        <c:auto val="1"/>
        <c:lblAlgn val="ctr"/>
        <c:lblOffset val="100"/>
        <c:noMultiLvlLbl val="0"/>
      </c:catAx>
      <c:valAx>
        <c:axId val="24274816"/>
        <c:scaling>
          <c:orientation val="minMax"/>
          <c:max val="450000"/>
          <c:min val="0"/>
        </c:scaling>
        <c:delete val="0"/>
        <c:axPos val="l"/>
        <c:majorGridlines/>
        <c:numFmt formatCode="#,##0\ &quot;kn&quot;" sourceLinked="0"/>
        <c:majorTickMark val="out"/>
        <c:minorTickMark val="none"/>
        <c:tickLblPos val="nextTo"/>
        <c:crossAx val="24273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21.10.2014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21.10.2014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21.10.2014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21.10.2014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21.10.2014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21.10.2014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21.10.2014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21.10.2014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21.10.2014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21.10.2014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21.10.2014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001">
              <a:schemeClr val="bg1"/>
            </a:gs>
            <a:gs pos="32001">
              <a:schemeClr val="bg1">
                <a:lumMod val="95000"/>
              </a:schemeClr>
            </a:gs>
            <a:gs pos="47000">
              <a:srgbClr val="E6E6E6"/>
            </a:gs>
            <a:gs pos="85001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21.10.2014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rr.h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afrd@mps.hr" TargetMode="External"/><Relationship Id="rId5" Type="http://schemas.openxmlformats.org/officeDocument/2006/relationships/hyperlink" Target="http://www.mrr.hr/" TargetMode="External"/><Relationship Id="rId4" Type="http://schemas.openxmlformats.org/officeDocument/2006/relationships/hyperlink" Target="http://www.mps.h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idx="4294967295"/>
          </p:nvPr>
        </p:nvSpPr>
        <p:spPr>
          <a:xfrm>
            <a:off x="0" y="1844675"/>
            <a:ext cx="9144000" cy="3816573"/>
          </a:xfrm>
        </p:spPr>
        <p:txBody>
          <a:bodyPr>
            <a:normAutofit/>
          </a:bodyPr>
          <a:lstStyle/>
          <a:p>
            <a:r>
              <a:rPr lang="hr-HR" dirty="0" smtClean="0"/>
              <a:t>Prva godina provedbe Mjere 202 (LEADER) unutar IPARD programa 2007-2013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800" dirty="0" smtClean="0"/>
              <a:t>Bizovačke toplice, 22. - 23. listopad 2014.</a:t>
            </a:r>
            <a:endParaRPr lang="hr-HR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6743"/>
            <a:ext cx="1729184" cy="71378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61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44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4"/>
    </mc:Choice>
    <mc:Fallback xmlns="">
      <p:transition spd="slow" advTm="1050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6743"/>
            <a:ext cx="1729184" cy="71378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r-HR" sz="1800" dirty="0"/>
              <a:t>Najvažnije informativno – obrazovne aktivnosti Ministarstva poljoprivrede u svrhu kvalitetnije provedbe Mjere 202 (razdoblje 01.01.2013. – 06.06.2014.)</a:t>
            </a:r>
            <a:br>
              <a:rPr lang="hr-HR" sz="1800" dirty="0"/>
            </a:br>
            <a:endParaRPr lang="hr-HR" sz="18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47500" lnSpcReduction="20000"/>
          </a:bodyPr>
          <a:lstStyle/>
          <a:p>
            <a:r>
              <a:rPr lang="hr-HR" dirty="0"/>
              <a:t>22.-23.01.2013., radionica o provedbi LEADER pristupa u suradnji sa TAIEX-om; Zagreb &amp; Trogir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23.07.2013., sastanak ugovorenih LAG-ova; Zagreb</a:t>
            </a:r>
          </a:p>
          <a:p>
            <a:endParaRPr lang="hr-HR" dirty="0"/>
          </a:p>
          <a:p>
            <a:r>
              <a:rPr lang="hr-HR" dirty="0"/>
              <a:t>08.-10.09.2013., radionica za potencijalne LAG-ove „Priprema prijava za 2. natječaj za M202“; Biograd na Moru</a:t>
            </a:r>
          </a:p>
          <a:p>
            <a:endParaRPr lang="hr-HR" dirty="0"/>
          </a:p>
          <a:p>
            <a:r>
              <a:rPr lang="hr-HR" dirty="0"/>
              <a:t>05.11.2013., radionica za ugovorene LAG-ove „Provedba LEADER pristupa u Francuskoj i Republici Hrvatskoj“; Zagreb</a:t>
            </a:r>
          </a:p>
          <a:p>
            <a:endParaRPr lang="hr-HR" dirty="0"/>
          </a:p>
          <a:p>
            <a:r>
              <a:rPr lang="hr-HR" dirty="0"/>
              <a:t>10.02.2014., radionica za ugovorene LAG-ove; Zagreb</a:t>
            </a:r>
          </a:p>
          <a:p>
            <a:endParaRPr lang="hr-HR" dirty="0"/>
          </a:p>
          <a:p>
            <a:r>
              <a:rPr lang="hr-HR" dirty="0"/>
              <a:t>ožujak- svibanj 2014. županijske prezentacije PRR i mjere LEADER 2014-2020, održano 20 prezentacija</a:t>
            </a:r>
          </a:p>
          <a:p>
            <a:endParaRPr lang="hr-HR" dirty="0"/>
          </a:p>
          <a:p>
            <a:r>
              <a:rPr lang="hr-HR" dirty="0"/>
              <a:t>06.- 07.03.2014., radionica za ugovorene LAG-ove kontrola na terenu; Split</a:t>
            </a:r>
          </a:p>
          <a:p>
            <a:endParaRPr lang="hr-HR" dirty="0"/>
          </a:p>
          <a:p>
            <a:r>
              <a:rPr lang="hr-HR" dirty="0"/>
              <a:t>06.06.2014., radionica „Prva godina provedbe M202”, Tuheljske </a:t>
            </a:r>
            <a:r>
              <a:rPr lang="hr-HR" dirty="0" smtClean="0"/>
              <a:t>Toplice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902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6743"/>
            <a:ext cx="1729184" cy="71378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008112"/>
          </a:xfrm>
        </p:spPr>
        <p:txBody>
          <a:bodyPr/>
          <a:lstStyle/>
          <a:p>
            <a:r>
              <a:rPr lang="hr-HR" dirty="0" smtClean="0"/>
              <a:t>Mreža za ruralni razvoj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hr-HR" dirty="0" smtClean="0"/>
              <a:t>čine je članovi, upravljački odbor i tajništvo Mreže</a:t>
            </a:r>
          </a:p>
          <a:p>
            <a:r>
              <a:rPr lang="hr-HR" dirty="0" smtClean="0"/>
              <a:t>trenutno ima 277 članova (2 poziva za članstvo)</a:t>
            </a:r>
          </a:p>
          <a:p>
            <a:r>
              <a:rPr lang="hr-HR" dirty="0" smtClean="0"/>
              <a:t>aktivnosti Mreže sufinanciraju se iz Mjere 501-Tehnička pomoć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372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6743"/>
            <a:ext cx="1729184" cy="71378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008112"/>
          </a:xfrm>
        </p:spPr>
        <p:txBody>
          <a:bodyPr/>
          <a:lstStyle/>
          <a:p>
            <a:r>
              <a:rPr lang="hr-HR" dirty="0" smtClean="0"/>
              <a:t>Koristi umrežavanja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hr-HR" dirty="0" smtClean="0"/>
              <a:t>kolektivno znanje i nova perspektiva</a:t>
            </a:r>
          </a:p>
          <a:p>
            <a:r>
              <a:rPr lang="hr-HR" dirty="0" smtClean="0"/>
              <a:t>umrežavanje</a:t>
            </a:r>
          </a:p>
          <a:p>
            <a:r>
              <a:rPr lang="hr-HR" dirty="0" smtClean="0"/>
              <a:t>savjetovanje</a:t>
            </a:r>
          </a:p>
          <a:p>
            <a:r>
              <a:rPr lang="hr-HR" smtClean="0"/>
              <a:t>pozitivan utjecaj…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364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6743"/>
            <a:ext cx="1729184" cy="71378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92088"/>
          </a:xfrm>
        </p:spPr>
        <p:txBody>
          <a:bodyPr/>
          <a:lstStyle/>
          <a:p>
            <a:r>
              <a:rPr lang="hr-HR" dirty="0" smtClean="0"/>
              <a:t>Zadaci Mreže za ruralni razvoj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povećati sudjelovanje dionika u provedbi </a:t>
            </a:r>
            <a:r>
              <a:rPr lang="hr-HR" dirty="0" smtClean="0"/>
              <a:t>Programa </a:t>
            </a:r>
            <a:r>
              <a:rPr lang="hr-HR" dirty="0"/>
              <a:t>ruralnog </a:t>
            </a:r>
            <a:r>
              <a:rPr lang="hr-HR" dirty="0" smtClean="0"/>
              <a:t>razvoja</a:t>
            </a:r>
          </a:p>
          <a:p>
            <a:r>
              <a:rPr lang="hr-HR" dirty="0"/>
              <a:t>poboljšati kvalitetu provedbe programa ruralnog </a:t>
            </a:r>
            <a:r>
              <a:rPr lang="hr-HR" dirty="0" smtClean="0"/>
              <a:t>razvoja</a:t>
            </a:r>
          </a:p>
          <a:p>
            <a:r>
              <a:rPr lang="hr-HR" dirty="0"/>
              <a:t>obavještavati širu javnost i potencijalne korisnike o politici ruralnog razvoja i mogućnostima sufinanciranja </a:t>
            </a:r>
            <a:r>
              <a:rPr lang="hr-HR" dirty="0" smtClean="0"/>
              <a:t>projekata</a:t>
            </a:r>
          </a:p>
          <a:p>
            <a:r>
              <a:rPr lang="hr-HR" dirty="0"/>
              <a:t>poticati inovacije u poljoprivredi, proizvodnji hrane, šumarstvu i ruralnom </a:t>
            </a:r>
            <a:r>
              <a:rPr lang="hr-HR" dirty="0" smtClean="0"/>
              <a:t>razvoju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596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6743"/>
            <a:ext cx="1729184" cy="71378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92088"/>
          </a:xfrm>
        </p:spPr>
        <p:txBody>
          <a:bodyPr/>
          <a:lstStyle/>
          <a:p>
            <a:r>
              <a:rPr lang="hr-HR" dirty="0" smtClean="0"/>
              <a:t>Buduće aktivnosti Mreže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hr-HR" dirty="0" smtClean="0"/>
              <a:t>organiziranje sastanaka, radionica, tematskih skupina, studijskih putovanja koji se bave širokim spektrom tema od značaja za ruralni razvoj</a:t>
            </a:r>
          </a:p>
          <a:p>
            <a:r>
              <a:rPr lang="hr-HR" dirty="0" smtClean="0"/>
              <a:t>informiranje javnosti- web </a:t>
            </a:r>
            <a:r>
              <a:rPr lang="hr-HR" dirty="0" smtClean="0">
                <a:hlinkClick r:id="rId4"/>
              </a:rPr>
              <a:t>www.mrr.hr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48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6743"/>
            <a:ext cx="1729184" cy="71378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92088"/>
          </a:xfrm>
        </p:spPr>
        <p:txBody>
          <a:bodyPr/>
          <a:lstStyle/>
          <a:p>
            <a:r>
              <a:rPr lang="hr-HR" dirty="0" smtClean="0"/>
              <a:t>Hvala na pozornosti!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dirty="0" smtClean="0"/>
              <a:t>Ministarstvo poljoprivrede</a:t>
            </a:r>
          </a:p>
          <a:p>
            <a:pPr marL="0" indent="0" algn="ctr">
              <a:buNone/>
            </a:pPr>
            <a:r>
              <a:rPr lang="hr-HR" dirty="0" smtClean="0">
                <a:hlinkClick r:id="rId4"/>
              </a:rPr>
              <a:t>www.mps.hr</a:t>
            </a:r>
            <a:endParaRPr lang="hr-HR" dirty="0" smtClean="0"/>
          </a:p>
          <a:p>
            <a:pPr marL="0" indent="0" algn="ctr">
              <a:buNone/>
            </a:pPr>
            <a:r>
              <a:rPr lang="hr-HR" dirty="0" smtClean="0">
                <a:hlinkClick r:id="rId5"/>
              </a:rPr>
              <a:t>www.mrr.hr</a:t>
            </a:r>
            <a:endParaRPr lang="hr-HR" dirty="0" smtClean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 err="1" smtClean="0">
                <a:hlinkClick r:id="rId6"/>
              </a:rPr>
              <a:t>eafrd</a:t>
            </a:r>
            <a:r>
              <a:rPr lang="hr-HR" dirty="0" smtClean="0">
                <a:hlinkClick r:id="rId6"/>
              </a:rPr>
              <a:t>@</a:t>
            </a:r>
            <a:r>
              <a:rPr lang="hr-HR" dirty="0" err="1" smtClean="0">
                <a:hlinkClick r:id="rId6"/>
              </a:rPr>
              <a:t>mps.hr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42165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vi-VN" sz="1400" b="1" u="sng" dirty="0">
                <a:latin typeface="Calibri" panose="020F0502020204030204" pitchFamily="34" charset="0"/>
              </a:rPr>
              <a:t>IPARD program</a:t>
            </a:r>
            <a:r>
              <a:rPr lang="vi-VN" sz="1400" dirty="0">
                <a:latin typeface="Calibri" panose="020F0502020204030204" pitchFamily="34" charset="0"/>
              </a:rPr>
              <a:t/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/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>Prioritet 1:</a:t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/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>Mjera 101 - Ulaganja u poljoprivredna gospodarstva u svrhu restrukturiranja i prilagodbe standardima       Zajednice</a:t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>Mjera 103 - Ulaganja u preradu i marketing poljoprivrednih i ribljih proizvoda u svrhu restrukturiranja tih aktivnosti i njihovo unapređenje prema standardima Zajednice</a:t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/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>Prioritet 2:</a:t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/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>Mjera 201 – Aktivnosti u svrhu poboljšanja okoliša i krajolika</a:t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solidFill>
                  <a:srgbClr val="FF0000"/>
                </a:solidFill>
                <a:latin typeface="Calibri" panose="020F0502020204030204" pitchFamily="34" charset="0"/>
              </a:rPr>
              <a:t>Mjera 202 - Priprema i provedba lokalnih strategija ruralnog razvoja</a:t>
            </a:r>
            <a:r>
              <a:rPr lang="vi-VN" sz="1400" dirty="0">
                <a:latin typeface="Calibri" panose="020F0502020204030204" pitchFamily="34" charset="0"/>
              </a:rPr>
              <a:t/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/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>Prioritet 3:</a:t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/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>Mjera 301 - Poboljšanje i razvitak ruralne infrastrukture</a:t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>Mjera 302 - Diverzifikacija i razvoj ruralnih gospodarskih aktivnosti</a:t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/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/>
            </a:r>
            <a:br>
              <a:rPr lang="vi-VN" sz="1400" dirty="0">
                <a:latin typeface="Calibri" panose="020F0502020204030204" pitchFamily="34" charset="0"/>
              </a:rPr>
            </a:br>
            <a:r>
              <a:rPr lang="vi-VN" sz="1400" dirty="0">
                <a:latin typeface="Calibri" panose="020F0502020204030204" pitchFamily="34" charset="0"/>
              </a:rPr>
              <a:t>Tehnička pomoć (Mjera 501)</a:t>
            </a:r>
            <a:r>
              <a:rPr lang="vi-VN" sz="1400" dirty="0"/>
              <a:t/>
            </a:r>
            <a:br>
              <a:rPr lang="vi-VN" sz="1400" dirty="0"/>
            </a:br>
            <a:r>
              <a:rPr lang="vi-VN" sz="1400" dirty="0"/>
              <a:t/>
            </a:r>
            <a:br>
              <a:rPr lang="vi-VN" sz="1400" dirty="0"/>
            </a:br>
            <a:endParaRPr lang="hr-HR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6743"/>
            <a:ext cx="1729184" cy="71378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61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7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4"/>
    </mc:Choice>
    <mc:Fallback xmlns="">
      <p:transition spd="slow" advTm="1050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hr-HR" dirty="0" smtClean="0"/>
              <a:t>LAG-ovi u RH osnovani kao udruge</a:t>
            </a:r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r>
              <a:rPr lang="hr-HR" sz="1600" dirty="0"/>
              <a:t> </a:t>
            </a:r>
            <a:r>
              <a:rPr lang="hr-HR" sz="1600" dirty="0" smtClean="0"/>
              <a:t>                                         -broj osnovanih LAG-ova po godinama-</a:t>
            </a:r>
            <a:endParaRPr lang="hr-HR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6743"/>
            <a:ext cx="1729184" cy="71378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80" y="0"/>
            <a:ext cx="9152880" cy="120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08920"/>
            <a:ext cx="5255376" cy="35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992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58"/>
    </mc:Choice>
    <mc:Fallback xmlns="">
      <p:transition spd="slow" advTm="53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hr-HR" dirty="0" smtClean="0"/>
              <a:t>provedena 2 natječaja za Mjeru 202 (LEADER)</a:t>
            </a:r>
          </a:p>
          <a:p>
            <a:pPr lvl="1"/>
            <a:r>
              <a:rPr lang="hr-HR" dirty="0" smtClean="0"/>
              <a:t>ožujak 2013→ 49 prijava, 30 odabranih LAG-ova</a:t>
            </a:r>
          </a:p>
          <a:p>
            <a:pPr lvl="1"/>
            <a:r>
              <a:rPr lang="hr-HR" dirty="0" smtClean="0"/>
              <a:t>rujan-listopad 2013→ 30 prijava, 12 odabranih LAG-ova</a:t>
            </a:r>
          </a:p>
          <a:p>
            <a:pPr marL="514350" indent="-457200"/>
            <a:r>
              <a:rPr lang="hr-HR" dirty="0" smtClean="0"/>
              <a:t>ukupno raspoloživa sredstva 3.689.524,00 kn (900.000,00 kn/LAG-u/2 godine)</a:t>
            </a:r>
          </a:p>
          <a:p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6743"/>
            <a:ext cx="1729184" cy="71378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80" y="0"/>
            <a:ext cx="9152880" cy="120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21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58"/>
    </mc:Choice>
    <mc:Fallback xmlns="">
      <p:transition spd="slow" advTm="535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1208244"/>
            <a:ext cx="8229600" cy="49256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Karta odabranih LAG-ova 2007-2013</a:t>
            </a:r>
            <a:endParaRPr lang="hr-HR" sz="2400" dirty="0"/>
          </a:p>
        </p:txBody>
      </p:sp>
      <p:pic>
        <p:nvPicPr>
          <p:cNvPr id="2" name="Rezervirano mjesto sadržaja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027" y="1745363"/>
            <a:ext cx="5362262" cy="4380800"/>
          </a:xfr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6743"/>
            <a:ext cx="1729184" cy="71378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4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0"/>
    </mc:Choice>
    <mc:Fallback xmlns="">
      <p:transition spd="slow" advTm="24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6743"/>
            <a:ext cx="1729184" cy="71378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kstniOkvir 14"/>
          <p:cNvSpPr txBox="1"/>
          <p:nvPr/>
        </p:nvSpPr>
        <p:spPr>
          <a:xfrm>
            <a:off x="-10526" y="1556792"/>
            <a:ext cx="91450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dirty="0" smtClean="0"/>
              <a:t>ukupan broj LAG-ova u RH- 64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dirty="0" smtClean="0"/>
              <a:t>ukupan broj odabranih LAG-ova u RH- 42</a:t>
            </a:r>
          </a:p>
          <a:p>
            <a:endParaRPr lang="hr-H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dirty="0"/>
              <a:t>o</a:t>
            </a:r>
            <a:r>
              <a:rPr lang="hr-HR" sz="3200" dirty="0" smtClean="0"/>
              <a:t>dabrani LAG-ovi </a:t>
            </a:r>
            <a:r>
              <a:rPr lang="hr-HR" sz="3200" dirty="0"/>
              <a:t>pokrivaju oko </a:t>
            </a:r>
            <a:r>
              <a:rPr lang="hr-HR" sz="3200" dirty="0" smtClean="0"/>
              <a:t>68% </a:t>
            </a:r>
            <a:r>
              <a:rPr lang="hr-HR" sz="3200" dirty="0"/>
              <a:t>područja RH i obuhvaćaju oko </a:t>
            </a:r>
            <a:r>
              <a:rPr lang="hr-HR" sz="3200" dirty="0" smtClean="0"/>
              <a:t>33% </a:t>
            </a:r>
            <a:r>
              <a:rPr lang="hr-HR" sz="3200" dirty="0"/>
              <a:t>stanovništva </a:t>
            </a:r>
            <a:r>
              <a:rPr lang="hr-HR" sz="3200" dirty="0" smtClean="0"/>
              <a:t>RH</a:t>
            </a:r>
          </a:p>
          <a:p>
            <a:endParaRPr lang="hr-H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dirty="0" smtClean="0"/>
              <a:t>ukupno </a:t>
            </a:r>
            <a:r>
              <a:rPr lang="hr-HR" sz="3200" dirty="0"/>
              <a:t>(odabrani i </a:t>
            </a:r>
            <a:r>
              <a:rPr lang="hr-HR" sz="3200" dirty="0" smtClean="0"/>
              <a:t>neodabrani) LAG-ovi pokrivaju 87% </a:t>
            </a:r>
            <a:r>
              <a:rPr lang="hr-HR" sz="3200" dirty="0"/>
              <a:t>područja RH i obuhvaćaju oko </a:t>
            </a:r>
            <a:r>
              <a:rPr lang="hr-HR" sz="3200" dirty="0" smtClean="0"/>
              <a:t>50% </a:t>
            </a:r>
            <a:r>
              <a:rPr lang="hr-HR" sz="3200" dirty="0"/>
              <a:t>stanovništva </a:t>
            </a:r>
            <a:r>
              <a:rPr lang="hr-HR" sz="3200" dirty="0" smtClean="0"/>
              <a:t>RH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5753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6"/>
    </mc:Choice>
    <mc:Fallback xmlns="">
      <p:transition spd="slow" advTm="158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6743"/>
            <a:ext cx="1729184" cy="71378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313818"/>
              </p:ext>
            </p:extLst>
          </p:nvPr>
        </p:nvGraphicFramePr>
        <p:xfrm>
          <a:off x="756000" y="900000"/>
          <a:ext cx="7920879" cy="5857902"/>
        </p:xfrm>
        <a:graphic>
          <a:graphicData uri="http://schemas.openxmlformats.org/drawingml/2006/table">
            <a:tbl>
              <a:tblPr firstRow="1" firstCol="1" bandRow="1"/>
              <a:tblGrid>
                <a:gridCol w="1210734"/>
                <a:gridCol w="1311630"/>
                <a:gridCol w="1311630"/>
                <a:gridCol w="1311630"/>
                <a:gridCol w="2775255"/>
              </a:tblGrid>
              <a:tr h="111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LAG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+mj-lt"/>
                        <a:buNone/>
                        <a:tabLst/>
                        <a:defRPr/>
                      </a:pPr>
                      <a:r>
                        <a:rPr lang="hr-HR" sz="680" b="1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hr-HR" sz="680" b="1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TROMJESJEČJE</a:t>
                      </a:r>
                      <a:endParaRPr lang="hr-HR" sz="68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+mj-lt"/>
                        <a:buNone/>
                        <a:tabLst/>
                        <a:defRPr/>
                      </a:pPr>
                      <a:r>
                        <a:rPr lang="hr-HR" sz="680" b="1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hr-HR" sz="680" b="1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TROMJESJEČJE</a:t>
                      </a:r>
                      <a:endParaRPr lang="hr-HR" sz="68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+mj-lt"/>
                        <a:buNone/>
                        <a:tabLst/>
                        <a:defRPr/>
                      </a:pPr>
                      <a:r>
                        <a:rPr lang="hr-HR" sz="680" b="1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hr-HR" sz="680" b="1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TROMJESJEČJE</a:t>
                      </a:r>
                      <a:endParaRPr lang="hr-HR" sz="68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+mj-lt"/>
                        <a:buNone/>
                        <a:tabLst/>
                        <a:defRPr/>
                      </a:pPr>
                      <a:r>
                        <a:rPr lang="hr-HR" sz="680" b="1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 TROMJESJEČJE</a:t>
                      </a:r>
                      <a:endParaRPr lang="hr-HR" sz="68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198569"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hr-HR" sz="680" b="1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PLĆENO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PLAĆENO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PLAĆENO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68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PODNEŠENO</a:t>
                      </a:r>
                      <a:endParaRPr kumimoji="0" lang="hr-HR" sz="68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ADRION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71.072,30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70.502,93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115.880,66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119.446,19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BARANJA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7.305,61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87.627,48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121.267,56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198.040,70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170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BILOGORA – PAPUK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44.312,93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72.738,46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45.433,23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141.373,29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BOSUTSKI NIZ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40.100,43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30.751,45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40.200,56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104.906,84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BURA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Raskinut ugovor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Raskinut ugovor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Raskinut ugovor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306546"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CETINSKA KRAJINA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3.678,00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21.094,36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128.400,00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FRANKOPAN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17.234,60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17.530,17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44.580,49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241.351,51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ISTOČNA ISTRA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39.451,30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56.686,78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72.291,57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202.746,45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IZVOR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16.861,45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24.930,80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37.830,12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KARAŠICA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12.177,49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41.235,20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77.794,05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186.380,91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006600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KRKA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649,00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650,00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19.140,23</a:t>
                      </a:r>
                      <a:endParaRPr lang="hr-HR" sz="680" kern="1200" baseline="0" dirty="0">
                        <a:solidFill>
                          <a:srgbClr val="0066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LAG 5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3.436,75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64.787,50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150.061,58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LAURA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36.367,80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126.930,99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192.538,17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127.373,10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218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MEĐIMURSKI DOLI I BREGI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8.567,49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11.355,66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32.925,05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88.417,34</a:t>
                      </a:r>
                      <a:endParaRPr lang="hr-HR" sz="680" b="1" kern="1200" baseline="0" dirty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MOSLAVINA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26.330,97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55.861,50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43.639,91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120.111,18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PAPUK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7.004,00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58.663,79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93.292,72</a:t>
                      </a:r>
                      <a:endParaRPr lang="hr-HR" sz="680" b="1" kern="1200" baseline="0" dirty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198569"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PAPUK – KRNDIJA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18.229,80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39.608,07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41.513,52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116.976,83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PODRAVINA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28.171,19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36.310,82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194.938,38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68.105,07</a:t>
                      </a:r>
                      <a:endParaRPr lang="hr-HR" sz="680" b="1" kern="1200" baseline="0" dirty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POSAVINA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20.080,58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19.480,00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58.293,86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272.985,48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198569"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SREDIŠNJA ISTRA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31.955,46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46.936,79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58.891,78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251.257,65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18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SREDIŠNJE MEĐIMURJE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Raskinut ugovor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Raskinut ugovor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Raskinut ugovor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SRIJEM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13.410,92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65.116,75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126.743,68</a:t>
                      </a:r>
                      <a:endParaRPr lang="hr-HR" sz="680" baseline="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152.259,69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ŠKOJI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1.786,20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75.540,55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218.391,35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800" b="1" kern="1200" baseline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ŠUMANOVCI</a:t>
                      </a:r>
                      <a:endParaRPr lang="hr-HR" sz="800" baseline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11.346,38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0,00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8.613,16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45.625,52</a:t>
                      </a:r>
                      <a:endParaRPr lang="hr-HR" sz="680" kern="1200" baseline="0" dirty="0">
                        <a:solidFill>
                          <a:srgbClr val="0066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UNA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62.411,27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33.710,75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34.468,40</a:t>
                      </a:r>
                      <a:endParaRPr lang="hr-HR" sz="680" kern="1200" baseline="0" dirty="0">
                        <a:solidFill>
                          <a:srgbClr val="0066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198569"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VALLIS COLAPIS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22.929,97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40.393,68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97.729,89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287.837,98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VINODOL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16.453,27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94.283,60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65.187,55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211.366,28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170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ZAPADNA SLAVONIJA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32.105,39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24.571,16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78.465,65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216.018,86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18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ZRINSKA GORA - TUROPOLJE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5.338,66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7.439,10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230.479,49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129804"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ZELENI TROKUT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28.934,06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52.613,39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73.005,26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118.106,66</a:t>
                      </a:r>
                      <a:endParaRPr lang="hr-HR" sz="680" b="1" kern="1200" baseline="0" dirty="0">
                        <a:solidFill>
                          <a:srgbClr val="7030A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199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UKUPNO RASPOLOŽIVO</a:t>
                      </a: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3.375.000,00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3.375.000,00</a:t>
                      </a:r>
                      <a:endParaRPr lang="hr-HR" sz="68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680" kern="1200" baseline="0" dirty="0">
                          <a:solidFill>
                            <a:srgbClr val="0066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3.375.000,00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3.375.000,00</a:t>
                      </a:r>
                      <a:endParaRPr lang="hr-HR" sz="68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306546"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UKUPNO PLAĆENO</a:t>
                      </a:r>
                      <a:endParaRPr lang="hr-HR" sz="680" b="1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543.339,39 (16,10%)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1.099.769,56 (</a:t>
                      </a:r>
                      <a:r>
                        <a:rPr lang="hr-HR" sz="680" b="1" kern="1200" baseline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31,42%)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1.960.109,32 (</a:t>
                      </a:r>
                      <a:r>
                        <a:rPr lang="hr-HR" sz="680" b="1" kern="1200" baseline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55,99%)</a:t>
                      </a:r>
                      <a:endParaRPr lang="hr-HR" sz="68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hr-HR" sz="680" b="1" kern="1200" baseline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4.144.921,30 (123,30%)</a:t>
                      </a:r>
                      <a:endParaRPr lang="hr-HR" sz="680" b="1" kern="1200" baseline="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0" marB="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hr-HR" dirty="0" smtClean="0"/>
              <a:t>Isplaćena sredstva 1. natječaj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8345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6743"/>
            <a:ext cx="1729184" cy="71378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hr-HR" dirty="0" smtClean="0"/>
              <a:t>Isplaćena sredstva 1. natječaj</a:t>
            </a:r>
            <a:endParaRPr lang="hr-HR" dirty="0"/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145595"/>
              </p:ext>
            </p:extLst>
          </p:nvPr>
        </p:nvGraphicFramePr>
        <p:xfrm>
          <a:off x="323527" y="1916832"/>
          <a:ext cx="8568953" cy="3928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623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6743"/>
            <a:ext cx="1729184" cy="71378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194674"/>
              </p:ext>
            </p:extLst>
          </p:nvPr>
        </p:nvGraphicFramePr>
        <p:xfrm>
          <a:off x="2339752" y="2420894"/>
          <a:ext cx="4320704" cy="3532222"/>
        </p:xfrm>
        <a:graphic>
          <a:graphicData uri="http://schemas.openxmlformats.org/drawingml/2006/table">
            <a:tbl>
              <a:tblPr/>
              <a:tblGrid>
                <a:gridCol w="1070858"/>
                <a:gridCol w="1624923"/>
                <a:gridCol w="1624923"/>
              </a:tblGrid>
              <a:tr h="171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LAG</a:t>
                      </a:r>
                      <a:endParaRPr kumimoji="0" lang="hr-HR" altLang="sr-Latn-R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100"/>
                        <a:buFont typeface="+mj-lt"/>
                        <a:buNone/>
                        <a:tabLst/>
                      </a:pPr>
                      <a:r>
                        <a:rPr kumimoji="0" lang="hr-HR" altLang="sr-Latn-R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 TROMJESJEČJE</a:t>
                      </a:r>
                      <a:endParaRPr kumimoji="0" lang="hr-HR" altLang="sr-Latn-R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100"/>
                        <a:buFont typeface="+mj-lt"/>
                        <a:buNone/>
                        <a:tabLst/>
                        <a:defRPr/>
                      </a:pPr>
                      <a:r>
                        <a:rPr kumimoji="0" lang="hr-HR" altLang="sr-Latn-R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2. TROMJESJEČJE</a:t>
                      </a:r>
                      <a:endParaRPr kumimoji="0" lang="hr-HR" altLang="sr-Latn-R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2395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hr-HR" altLang="sr-Latn-R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383" marR="9383" marT="4141" marB="0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PLAĆENO</a:t>
                      </a:r>
                      <a:endParaRPr kumimoji="0" lang="hr-HR" altLang="sr-Latn-R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altLang="sr-Latn-R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PODNEŠENO</a:t>
                      </a:r>
                      <a:endParaRPr kumimoji="0" lang="hr-HR" altLang="sr-Latn-R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1993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DINARA 1831</a:t>
                      </a:r>
                    </a:p>
                  </a:txBody>
                  <a:tcPr marL="9383" marR="9383" marT="4141" marB="0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1.000,00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hr-HR" altLang="sr-Latn-RS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75.459,80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1993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GORSKI KOTAR</a:t>
                      </a:r>
                    </a:p>
                  </a:txBody>
                  <a:tcPr marL="9383" marR="9383" marT="4141" marB="0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37.176,98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133.701,43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1944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JUŽNA ISTRA</a:t>
                      </a:r>
                    </a:p>
                  </a:txBody>
                  <a:tcPr marL="9383" marR="9383" marT="4141" marB="0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26.641,94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71.850,32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993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LIKA</a:t>
                      </a:r>
                    </a:p>
                  </a:txBody>
                  <a:tcPr marL="9383" marR="9383" marT="4141" marB="0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25.395,19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79.146,92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1993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006600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MARETA</a:t>
                      </a:r>
                    </a:p>
                  </a:txBody>
                  <a:tcPr marL="9383" marR="9383" marT="4141" marB="0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10.936,16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17.505,11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3062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MARINIJANIS</a:t>
                      </a:r>
                    </a:p>
                  </a:txBody>
                  <a:tcPr marL="9383" marR="9383" marT="4141" marB="0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10.222,55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59.572,15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1993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NERETVA</a:t>
                      </a:r>
                    </a:p>
                  </a:txBody>
                  <a:tcPr marL="9383" marR="9383" marT="4141" marB="0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43.942,61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142.746,71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993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PETROVA GORA</a:t>
                      </a:r>
                    </a:p>
                  </a:txBody>
                  <a:tcPr marL="9383" marR="9383" marT="4141" marB="0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17.880,66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36.709,33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1993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PRIZAG</a:t>
                      </a:r>
                    </a:p>
                  </a:txBody>
                  <a:tcPr marL="9383" marR="9383" marT="4141" marB="0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25.201,92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104.691,49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993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SJEVEROZAPAD</a:t>
                      </a:r>
                    </a:p>
                  </a:txBody>
                  <a:tcPr marL="9383" marR="9383" marT="4141" marB="0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57.871,24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23.177,30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1993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VUKA - DUNAV</a:t>
                      </a:r>
                    </a:p>
                  </a:txBody>
                  <a:tcPr marL="9383" marR="9383" marT="4141" marB="0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88.863,25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65.688,98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993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VIROVITIČKI PRSTEN</a:t>
                      </a:r>
                    </a:p>
                  </a:txBody>
                  <a:tcPr marL="9383" marR="9383" marT="4141" marB="0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49.375,52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69.770,83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320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UKUPNO RASPOLOŽIVO</a:t>
                      </a:r>
                    </a:p>
                  </a:txBody>
                  <a:tcPr marL="9383" marR="9383" marT="4141" marB="0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1.350.000,00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altLang="sr-Latn-RS" sz="680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1.350.000,00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062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5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UKUPNO PLAĆENO</a:t>
                      </a:r>
                    </a:p>
                  </a:txBody>
                  <a:tcPr marL="9383" marR="9383" marT="4141" marB="0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2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394.516,02 (29,22%)</a:t>
                      </a:r>
                      <a:endParaRPr lang="hr-HR" altLang="sr-Latn-RS" sz="680" b="1" kern="1200" baseline="0" dirty="0" smtClean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2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altLang="sr-Latn-RS" sz="680" b="1" kern="1200" baseline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817.227,37 (60,54%)</a:t>
                      </a:r>
                    </a:p>
                  </a:txBody>
                  <a:tcPr marL="9383" marR="9383" marT="4141" marB="0" anchor="ctr" horzOverflow="overflow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hr-HR" dirty="0"/>
              <a:t>Isplaćena sredstva </a:t>
            </a:r>
            <a:r>
              <a:rPr lang="hr-HR" dirty="0" smtClean="0"/>
              <a:t>2. </a:t>
            </a:r>
            <a:r>
              <a:rPr lang="hr-HR" dirty="0"/>
              <a:t>natječaj</a:t>
            </a:r>
          </a:p>
        </p:txBody>
      </p:sp>
    </p:spTree>
    <p:extLst>
      <p:ext uri="{BB962C8B-B14F-4D97-AF65-F5344CB8AC3E}">
        <p14:creationId xmlns:p14="http://schemas.microsoft.com/office/powerpoint/2010/main" val="57368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668</Words>
  <Application>Microsoft Office PowerPoint</Application>
  <PresentationFormat>Prikaz na zaslonu (4:3)</PresentationFormat>
  <Paragraphs>275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Office tema</vt:lpstr>
      <vt:lpstr>Prva godina provedbe Mjere 202 (LEADER) unutar IPARD programa 2007-2013   Bizovačke toplice, 22. - 23. listopad 2014.</vt:lpstr>
      <vt:lpstr>PowerPointova prezentacija</vt:lpstr>
      <vt:lpstr>PowerPointova prezentacija</vt:lpstr>
      <vt:lpstr>PowerPointova prezentacija</vt:lpstr>
      <vt:lpstr>Karta odabranih LAG-ova 2007-2013</vt:lpstr>
      <vt:lpstr>PowerPointova prezentacija</vt:lpstr>
      <vt:lpstr>Isplaćena sredstva 1. natječaj</vt:lpstr>
      <vt:lpstr>Isplaćena sredstva 1. natječaj</vt:lpstr>
      <vt:lpstr>Isplaćena sredstva 2. natječaj</vt:lpstr>
      <vt:lpstr>Najvažnije informativno – obrazovne aktivnosti Ministarstva poljoprivrede u svrhu kvalitetnije provedbe Mjere 202 (razdoblje 01.01.2013. – 06.06.2014.) </vt:lpstr>
      <vt:lpstr>Mreža za ruralni razvoj</vt:lpstr>
      <vt:lpstr>Koristi umrežavanja</vt:lpstr>
      <vt:lpstr>Zadaci Mreže za ruralni razvoj</vt:lpstr>
      <vt:lpstr>Buduće aktivnosti Mreže</vt:lpstr>
      <vt:lpstr>Hvala na pozornosti!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Vlatka Pavlinić</dc:creator>
  <cp:lastModifiedBy>Vlatka Pavlinić</cp:lastModifiedBy>
  <cp:revision>25</cp:revision>
  <dcterms:created xsi:type="dcterms:W3CDTF">2014-10-20T06:53:05Z</dcterms:created>
  <dcterms:modified xsi:type="dcterms:W3CDTF">2014-10-21T11:15:38Z</dcterms:modified>
</cp:coreProperties>
</file>